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5"/>
  </p:notesMasterIdLst>
  <p:sldIdLst>
    <p:sldId id="259" r:id="rId3"/>
    <p:sldId id="260" r:id="rId4"/>
  </p:sldIdLst>
  <p:sldSz cx="7561263" cy="10693400"/>
  <p:notesSz cx="6735763" cy="9866313"/>
  <p:defaultTextStyle>
    <a:defPPr>
      <a:defRPr lang="ja-JP"/>
    </a:defPPr>
    <a:lvl1pPr marL="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5D71"/>
    <a:srgbClr val="007691"/>
    <a:srgbClr val="3A9CBC"/>
    <a:srgbClr val="0099FF"/>
    <a:srgbClr val="66FF33"/>
    <a:srgbClr val="FF7C80"/>
    <a:srgbClr val="99FF33"/>
    <a:srgbClr val="9966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淡色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/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84E427A-3D55-4303-BF80-6455036E1DE7}" styleName="テーマ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淡色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7593" autoAdjust="0"/>
    <p:restoredTop sz="96622" autoAdjust="0"/>
  </p:normalViewPr>
  <p:slideViewPr>
    <p:cSldViewPr>
      <p:cViewPr>
        <p:scale>
          <a:sx n="200" d="100"/>
          <a:sy n="200" d="100"/>
        </p:scale>
        <p:origin x="-1176" y="3536"/>
      </p:cViewPr>
      <p:guideLst>
        <p:guide orient="horz" pos="3368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A6832-2684-4E98-ADF7-FE41E4EE32A1}" type="datetimeFigureOut">
              <a:rPr kumimoji="1" lang="ja-JP" altLang="en-US" smtClean="0"/>
              <a:t>20/06/26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60575" y="739775"/>
            <a:ext cx="26146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FEB15E-1F1E-416D-95B6-447074AC16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2865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EB15E-1F1E-416D-95B6-447074AC169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6595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1673-757E-4017-A09B-D323DCAED63B}" type="datetimeFigureOut">
              <a:rPr kumimoji="1" lang="ja-JP" altLang="en-US" smtClean="0"/>
              <a:t>20/06/26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76B9-59C8-445D-AE7F-FCD61E1A8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5706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1673-757E-4017-A09B-D323DCAED63B}" type="datetimeFigureOut">
              <a:rPr kumimoji="1" lang="ja-JP" altLang="en-US" smtClean="0"/>
              <a:t>20/06/26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76B9-59C8-445D-AE7F-FCD61E1A8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857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1673-757E-4017-A09B-D323DCAED63B}" type="datetimeFigureOut">
              <a:rPr kumimoji="1" lang="ja-JP" altLang="en-US" smtClean="0"/>
              <a:t>20/06/26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76B9-59C8-445D-AE7F-FCD61E1A8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1673-757E-4017-A09B-D323DCAED63B}" type="datetimeFigureOut">
              <a:rPr kumimoji="1" lang="ja-JP" altLang="en-US" smtClean="0"/>
              <a:t>20/06/26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76B9-59C8-445D-AE7F-FCD61E1A8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16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1673-757E-4017-A09B-D323DCAED63B}" type="datetimeFigureOut">
              <a:rPr kumimoji="1" lang="ja-JP" altLang="en-US" smtClean="0"/>
              <a:t>20/06/26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76B9-59C8-445D-AE7F-FCD61E1A8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110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1673-757E-4017-A09B-D323DCAED63B}" type="datetimeFigureOut">
              <a:rPr kumimoji="1" lang="ja-JP" altLang="en-US" smtClean="0"/>
              <a:t>20/06/26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76B9-59C8-445D-AE7F-FCD61E1A8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814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1673-757E-4017-A09B-D323DCAED63B}" type="datetimeFigureOut">
              <a:rPr kumimoji="1" lang="ja-JP" altLang="en-US" smtClean="0"/>
              <a:t>20/06/26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76B9-59C8-445D-AE7F-FCD61E1A8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128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1673-757E-4017-A09B-D323DCAED63B}" type="datetimeFigureOut">
              <a:rPr kumimoji="1" lang="ja-JP" altLang="en-US" smtClean="0"/>
              <a:t>20/06/26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76B9-59C8-445D-AE7F-FCD61E1A8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077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1673-757E-4017-A09B-D323DCAED63B}" type="datetimeFigureOut">
              <a:rPr kumimoji="1" lang="ja-JP" altLang="en-US" smtClean="0"/>
              <a:t>20/06/26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76B9-59C8-445D-AE7F-FCD61E1A8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997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1673-757E-4017-A09B-D323DCAED63B}" type="datetimeFigureOut">
              <a:rPr kumimoji="1" lang="ja-JP" altLang="en-US" smtClean="0"/>
              <a:t>20/06/26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76B9-59C8-445D-AE7F-FCD61E1A8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1260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1673-757E-4017-A09B-D323DCAED63B}" type="datetimeFigureOut">
              <a:rPr kumimoji="1" lang="ja-JP" altLang="en-US" smtClean="0"/>
              <a:t>20/06/26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76B9-59C8-445D-AE7F-FCD61E1A8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711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01673-757E-4017-A09B-D323DCAED63B}" type="datetimeFigureOut">
              <a:rPr kumimoji="1" lang="ja-JP" altLang="en-US" smtClean="0"/>
              <a:t>20/06/26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D76B9-59C8-445D-AE7F-FCD61E1A8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678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en.symphotony.com/pick-upproductsbeam-profiler-for-large-diameter-andhigh-power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info@symphotony.com" TargetMode="Externa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0" y="4554612"/>
            <a:ext cx="2916535" cy="6192688"/>
          </a:xfrm>
          <a:prstGeom prst="rect">
            <a:avLst/>
          </a:prstGeom>
          <a:solidFill>
            <a:srgbClr val="C050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3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8223" y="594172"/>
            <a:ext cx="4814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800" b="1" dirty="0" smtClean="0">
                <a:latin typeface="+mj-ea"/>
                <a:ea typeface="+mj-ea"/>
                <a:cs typeface="HG明朝E"/>
              </a:rPr>
              <a:t>Beam </a:t>
            </a:r>
            <a:r>
              <a:rPr lang="en-US" altLang="ja-JP" sz="1800" b="1" dirty="0">
                <a:latin typeface="+mj-ea"/>
                <a:ea typeface="+mj-ea"/>
                <a:cs typeface="HG明朝E"/>
              </a:rPr>
              <a:t>profiler for large diameter and high </a:t>
            </a:r>
            <a:r>
              <a:rPr lang="en-US" altLang="ja-JP" sz="1800" b="1" dirty="0" smtClean="0">
                <a:latin typeface="+mj-ea"/>
                <a:ea typeface="+mj-ea"/>
                <a:cs typeface="HG明朝E"/>
              </a:rPr>
              <a:t>power</a:t>
            </a:r>
            <a:endParaRPr kumimoji="1" lang="ja-JP" altLang="en-US" sz="1800" b="1" dirty="0">
              <a:latin typeface="+mj-ea"/>
              <a:ea typeface="+mj-ea"/>
              <a:cs typeface="HG明朝E"/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0" y="1746300"/>
            <a:ext cx="3312368" cy="2243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1200" dirty="0" smtClean="0">
                <a:solidFill>
                  <a:srgbClr val="632523"/>
                </a:solidFill>
                <a:latin typeface="Times New Roman"/>
                <a:cs typeface="Times New Roman"/>
              </a:rPr>
              <a:t>・</a:t>
            </a:r>
            <a:r>
              <a:rPr lang="en-US" altLang="ja-JP" sz="1200" dirty="0">
                <a:solidFill>
                  <a:srgbClr val="632523"/>
                </a:solidFill>
                <a:latin typeface="Times New Roman"/>
                <a:cs typeface="Times New Roman"/>
              </a:rPr>
              <a:t>Maximum </a:t>
            </a:r>
            <a:r>
              <a:rPr lang="en-US" altLang="ja-JP" sz="1200" dirty="0" smtClean="0">
                <a:solidFill>
                  <a:srgbClr val="632523"/>
                </a:solidFill>
                <a:latin typeface="Times New Roman"/>
                <a:cs typeface="Times New Roman"/>
              </a:rPr>
              <a:t>diameter     </a:t>
            </a:r>
            <a:r>
              <a:rPr lang="en-US" altLang="ja-JP" sz="1200" dirty="0">
                <a:solidFill>
                  <a:srgbClr val="632523"/>
                </a:solidFill>
                <a:latin typeface="Times New Roman"/>
                <a:cs typeface="Times New Roman"/>
              </a:rPr>
              <a:t>: 50 mm x 50 mm</a:t>
            </a:r>
          </a:p>
          <a:p>
            <a:pPr>
              <a:lnSpc>
                <a:spcPct val="130000"/>
              </a:lnSpc>
            </a:pPr>
            <a:endParaRPr lang="en-US" altLang="ja-JP" sz="1200" dirty="0" smtClean="0">
              <a:solidFill>
                <a:srgbClr val="632523"/>
              </a:solidFill>
              <a:latin typeface="Times New Roman"/>
              <a:cs typeface="Times New Roman"/>
            </a:endParaRPr>
          </a:p>
          <a:p>
            <a:pPr>
              <a:lnSpc>
                <a:spcPct val="130000"/>
              </a:lnSpc>
            </a:pPr>
            <a:r>
              <a:rPr lang="ja-JP" altLang="en-US" sz="1200" dirty="0" smtClean="0">
                <a:solidFill>
                  <a:srgbClr val="632523"/>
                </a:solidFill>
                <a:latin typeface="Times New Roman"/>
                <a:cs typeface="Times New Roman"/>
              </a:rPr>
              <a:t>・</a:t>
            </a:r>
            <a:r>
              <a:rPr lang="en-US" altLang="ja-JP" sz="1200" dirty="0">
                <a:solidFill>
                  <a:srgbClr val="632523"/>
                </a:solidFill>
                <a:latin typeface="Times New Roman"/>
                <a:cs typeface="Times New Roman"/>
              </a:rPr>
              <a:t>Maximum input power : 100 W/cm2</a:t>
            </a:r>
          </a:p>
          <a:p>
            <a:pPr>
              <a:lnSpc>
                <a:spcPct val="130000"/>
              </a:lnSpc>
            </a:pPr>
            <a:endParaRPr lang="en-US" altLang="ja-JP" sz="1200" dirty="0" smtClean="0">
              <a:solidFill>
                <a:srgbClr val="632523"/>
              </a:solidFill>
              <a:latin typeface="Times New Roman"/>
              <a:cs typeface="Times New Roman"/>
            </a:endParaRPr>
          </a:p>
          <a:p>
            <a:pPr>
              <a:lnSpc>
                <a:spcPct val="130000"/>
              </a:lnSpc>
            </a:pPr>
            <a:r>
              <a:rPr lang="ja-JP" altLang="en-US" sz="1200" dirty="0" smtClean="0">
                <a:solidFill>
                  <a:srgbClr val="632523"/>
                </a:solidFill>
                <a:latin typeface="Times New Roman"/>
                <a:cs typeface="Times New Roman"/>
              </a:rPr>
              <a:t>・</a:t>
            </a:r>
            <a:r>
              <a:rPr lang="en-US" altLang="ja-JP" sz="1200" dirty="0">
                <a:solidFill>
                  <a:srgbClr val="632523"/>
                </a:solidFill>
                <a:latin typeface="Times New Roman"/>
                <a:cs typeface="Times New Roman"/>
              </a:rPr>
              <a:t>Including software and camera</a:t>
            </a:r>
          </a:p>
          <a:p>
            <a:pPr>
              <a:lnSpc>
                <a:spcPct val="130000"/>
              </a:lnSpc>
            </a:pPr>
            <a:endParaRPr lang="en-US" altLang="ja-JP" sz="1200" dirty="0" smtClean="0">
              <a:solidFill>
                <a:srgbClr val="632523"/>
              </a:solidFill>
              <a:latin typeface="Times New Roman"/>
              <a:cs typeface="Times New Roman"/>
            </a:endParaRPr>
          </a:p>
          <a:p>
            <a:pPr>
              <a:lnSpc>
                <a:spcPct val="130000"/>
              </a:lnSpc>
            </a:pPr>
            <a:r>
              <a:rPr lang="ja-JP" altLang="en-US" sz="1200" dirty="0" smtClean="0">
                <a:solidFill>
                  <a:srgbClr val="632523"/>
                </a:solidFill>
                <a:latin typeface="Times New Roman"/>
                <a:cs typeface="Times New Roman"/>
              </a:rPr>
              <a:t>・</a:t>
            </a:r>
            <a:r>
              <a:rPr lang="en-US" altLang="ja-JP" sz="1200" dirty="0">
                <a:solidFill>
                  <a:srgbClr val="632523"/>
                </a:solidFill>
                <a:latin typeface="Times New Roman"/>
                <a:cs typeface="Times New Roman"/>
              </a:rPr>
              <a:t>Beam diameter measurement, analysis functions</a:t>
            </a:r>
          </a:p>
          <a:p>
            <a:pPr>
              <a:lnSpc>
                <a:spcPct val="130000"/>
              </a:lnSpc>
            </a:pPr>
            <a:r>
              <a:rPr lang="en-US" altLang="ja-JP" sz="1200" dirty="0">
                <a:solidFill>
                  <a:srgbClr val="632523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1200" dirty="0" smtClean="0">
                <a:solidFill>
                  <a:srgbClr val="632523"/>
                </a:solidFill>
                <a:latin typeface="Times New Roman"/>
                <a:cs typeface="Times New Roman"/>
              </a:rPr>
              <a:t> and </a:t>
            </a:r>
            <a:r>
              <a:rPr lang="en-US" altLang="ja-JP" sz="1200" dirty="0">
                <a:solidFill>
                  <a:srgbClr val="632523"/>
                </a:solidFill>
                <a:latin typeface="Times New Roman"/>
                <a:cs typeface="Times New Roman"/>
              </a:rPr>
              <a:t>auto-range adjustment are available </a:t>
            </a:r>
          </a:p>
          <a:p>
            <a:pPr>
              <a:lnSpc>
                <a:spcPct val="130000"/>
              </a:lnSpc>
            </a:pPr>
            <a:r>
              <a:rPr lang="en-US" altLang="ja-JP" sz="1200" dirty="0">
                <a:solidFill>
                  <a:srgbClr val="632523"/>
                </a:solidFill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2988543" y="4752718"/>
            <a:ext cx="4572720" cy="1481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1400" dirty="0" smtClean="0">
                <a:latin typeface="+mj-ea"/>
                <a:ea typeface="+mj-ea"/>
                <a:cs typeface="Times New Roman"/>
              </a:rPr>
              <a:t>　</a:t>
            </a:r>
            <a:r>
              <a:rPr lang="en-US" altLang="ja-JP" sz="1400" dirty="0">
                <a:latin typeface="+mj-ea"/>
                <a:ea typeface="+mj-ea"/>
                <a:cs typeface="Times New Roman"/>
              </a:rPr>
              <a:t>This is a beam profiler for large diameter </a:t>
            </a:r>
            <a:r>
              <a:rPr lang="en-US" altLang="ja-JP" sz="1400" dirty="0" smtClean="0">
                <a:latin typeface="+mj-ea"/>
                <a:ea typeface="+mj-ea"/>
                <a:cs typeface="Times New Roman"/>
              </a:rPr>
              <a:t>and high </a:t>
            </a:r>
            <a:r>
              <a:rPr lang="en-US" altLang="ja-JP" sz="1400" dirty="0">
                <a:latin typeface="+mj-ea"/>
                <a:ea typeface="+mj-ea"/>
                <a:cs typeface="Times New Roman"/>
              </a:rPr>
              <a:t>power. Beam profile is addressable only </a:t>
            </a:r>
            <a:r>
              <a:rPr lang="en-US" altLang="ja-JP" sz="1400" dirty="0" smtClean="0">
                <a:latin typeface="+mj-ea"/>
                <a:ea typeface="+mj-ea"/>
                <a:cs typeface="Times New Roman"/>
              </a:rPr>
              <a:t>by introducing </a:t>
            </a:r>
            <a:r>
              <a:rPr lang="en-US" altLang="ja-JP" sz="1400" dirty="0">
                <a:latin typeface="+mj-ea"/>
                <a:ea typeface="+mj-ea"/>
                <a:cs typeface="Times New Roman"/>
              </a:rPr>
              <a:t>laser into </a:t>
            </a:r>
            <a:r>
              <a:rPr lang="en-US" altLang="ja-JP" sz="1400" dirty="0" err="1">
                <a:latin typeface="+mj-ea"/>
                <a:ea typeface="+mj-ea"/>
                <a:cs typeface="Times New Roman"/>
              </a:rPr>
              <a:t>LaseView</a:t>
            </a:r>
            <a:r>
              <a:rPr lang="en-US" altLang="ja-JP" sz="1400" dirty="0">
                <a:latin typeface="+mj-ea"/>
                <a:ea typeface="+mj-ea"/>
                <a:cs typeface="Times New Roman"/>
              </a:rPr>
              <a:t>-</a:t>
            </a:r>
            <a:r>
              <a:rPr lang="en-US" altLang="ja-JP" sz="1400" dirty="0" smtClean="0">
                <a:latin typeface="+mj-ea"/>
                <a:ea typeface="+mj-ea"/>
                <a:cs typeface="Times New Roman"/>
              </a:rPr>
              <a:t>LHB. Laser </a:t>
            </a:r>
            <a:r>
              <a:rPr lang="en-US" altLang="ja-JP" sz="1400" dirty="0">
                <a:latin typeface="+mj-ea"/>
                <a:ea typeface="+mj-ea"/>
                <a:cs typeface="Times New Roman"/>
              </a:rPr>
              <a:t>with low power (1 </a:t>
            </a:r>
            <a:r>
              <a:rPr lang="en-US" altLang="ja-JP" sz="1400" dirty="0" err="1">
                <a:latin typeface="+mj-ea"/>
                <a:ea typeface="+mj-ea"/>
                <a:cs typeface="Times New Roman"/>
              </a:rPr>
              <a:t>mW</a:t>
            </a:r>
            <a:r>
              <a:rPr lang="en-US" altLang="ja-JP" sz="1400" dirty="0">
                <a:latin typeface="+mj-ea"/>
                <a:ea typeface="+mj-ea"/>
                <a:cs typeface="Times New Roman"/>
              </a:rPr>
              <a:t>/cm2~) is also </a:t>
            </a:r>
            <a:r>
              <a:rPr lang="en-US" altLang="ja-JP" sz="1400" dirty="0" smtClean="0">
                <a:latin typeface="+mj-ea"/>
                <a:ea typeface="+mj-ea"/>
                <a:cs typeface="Times New Roman"/>
              </a:rPr>
              <a:t>available. </a:t>
            </a:r>
            <a:r>
              <a:rPr lang="en-US" altLang="ja-JP" sz="1400" dirty="0" err="1" smtClean="0">
                <a:latin typeface="+mj-ea"/>
                <a:ea typeface="+mj-ea"/>
                <a:cs typeface="Times New Roman"/>
              </a:rPr>
              <a:t>LaserView</a:t>
            </a:r>
            <a:r>
              <a:rPr lang="en-US" altLang="ja-JP" sz="1400" dirty="0" smtClean="0">
                <a:latin typeface="+mj-ea"/>
                <a:ea typeface="+mj-ea"/>
                <a:cs typeface="Times New Roman"/>
              </a:rPr>
              <a:t> </a:t>
            </a:r>
            <a:r>
              <a:rPr lang="en-US" altLang="ja-JP" sz="1400" dirty="0">
                <a:latin typeface="+mj-ea"/>
                <a:ea typeface="+mj-ea"/>
                <a:cs typeface="Times New Roman"/>
              </a:rPr>
              <a:t>is included as software and various</a:t>
            </a:r>
          </a:p>
          <a:p>
            <a:pPr>
              <a:lnSpc>
                <a:spcPct val="130000"/>
              </a:lnSpc>
            </a:pPr>
            <a:r>
              <a:rPr lang="en-US" altLang="ja-JP" sz="1400" dirty="0">
                <a:latin typeface="+mj-ea"/>
                <a:ea typeface="+mj-ea"/>
                <a:cs typeface="Times New Roman"/>
              </a:rPr>
              <a:t>analysis functions make </a:t>
            </a:r>
            <a:r>
              <a:rPr lang="en-US" altLang="ja-JP" sz="1400" dirty="0" err="1">
                <a:latin typeface="+mj-ea"/>
                <a:ea typeface="+mj-ea"/>
                <a:cs typeface="Times New Roman"/>
              </a:rPr>
              <a:t>LaseView</a:t>
            </a:r>
            <a:r>
              <a:rPr lang="en-US" altLang="ja-JP" sz="1400" dirty="0">
                <a:latin typeface="+mj-ea"/>
                <a:ea typeface="+mj-ea"/>
                <a:cs typeface="Times New Roman"/>
              </a:rPr>
              <a:t>-LHB useful. </a:t>
            </a:r>
            <a:endParaRPr lang="ja-JP" altLang="en-US" sz="1400" dirty="0" smtClean="0">
              <a:latin typeface="+mj-ea"/>
              <a:ea typeface="+mj-ea"/>
              <a:cs typeface="Times New Roman"/>
            </a:endParaRPr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108223" y="1191722"/>
            <a:ext cx="2736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i="1" dirty="0" err="1" smtClean="0">
                <a:solidFill>
                  <a:schemeClr val="bg1">
                    <a:lumMod val="50000"/>
                  </a:schemeClr>
                </a:solidFill>
                <a:latin typeface="Times New Roman"/>
                <a:cs typeface="Times New Roman"/>
              </a:rPr>
              <a:t>LaseView</a:t>
            </a:r>
            <a:r>
              <a:rPr lang="en-US" altLang="ja-JP" sz="1600" i="1" dirty="0" smtClean="0">
                <a:solidFill>
                  <a:schemeClr val="bg1">
                    <a:lumMod val="50000"/>
                  </a:schemeClr>
                </a:solidFill>
                <a:latin typeface="Times New Roman"/>
                <a:cs typeface="Times New Roman"/>
              </a:rPr>
              <a:t>-LHB</a:t>
            </a:r>
            <a:endParaRPr kumimoji="1" lang="ja-JP" altLang="en-US" sz="1600" i="1" dirty="0">
              <a:solidFill>
                <a:schemeClr val="bg1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300911" y="90116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K</a:t>
            </a:r>
            <a:r>
              <a:rPr kumimoji="1" lang="en-US" altLang="ja-JP" sz="2800" dirty="0" err="1" smtClean="0">
                <a:latin typeface="Times New Roman"/>
                <a:cs typeface="Times New Roman"/>
              </a:rPr>
              <a:t>o</a:t>
            </a:r>
            <a:r>
              <a:rPr kumimoji="1" lang="en-US" altLang="ja-JP" sz="2800" dirty="0" err="1" smtClean="0">
                <a:solidFill>
                  <a:srgbClr val="008000"/>
                </a:solidFill>
                <a:latin typeface="Times New Roman"/>
                <a:cs typeface="Times New Roman"/>
              </a:rPr>
              <a:t>k</a:t>
            </a:r>
            <a:r>
              <a:rPr kumimoji="1" lang="en-US" altLang="ja-JP" sz="28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y</a:t>
            </a:r>
            <a:r>
              <a:rPr kumimoji="1" lang="en-US" altLang="ja-JP" sz="2800" dirty="0" err="1" smtClean="0">
                <a:latin typeface="Times New Roman"/>
                <a:cs typeface="Times New Roman"/>
              </a:rPr>
              <a:t>o</a:t>
            </a:r>
            <a:endParaRPr kumimoji="1" lang="ja-JP" altLang="en-US" sz="2800" dirty="0">
              <a:latin typeface="Times New Roman"/>
              <a:cs typeface="Times New Roman"/>
            </a:endParaRPr>
          </a:p>
        </p:txBody>
      </p:sp>
      <p:pic>
        <p:nvPicPr>
          <p:cNvPr id="132" name="図 131" descr="bg_header_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39" y="954212"/>
            <a:ext cx="4622800" cy="76200"/>
          </a:xfrm>
          <a:prstGeom prst="rect">
            <a:avLst/>
          </a:prstGeom>
        </p:spPr>
      </p:pic>
      <p:sp>
        <p:nvSpPr>
          <p:cNvPr id="133" name="正方形/長方形 132"/>
          <p:cNvSpPr/>
          <p:nvPr/>
        </p:nvSpPr>
        <p:spPr>
          <a:xfrm>
            <a:off x="0" y="0"/>
            <a:ext cx="2916535" cy="37814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3"/>
              </a:solidFill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0" y="7290916"/>
            <a:ext cx="20593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>
                <a:solidFill>
                  <a:srgbClr val="FFFFFF"/>
                </a:solidFill>
                <a:latin typeface="Times New Roman"/>
                <a:cs typeface="Times New Roman"/>
              </a:rPr>
              <a:t>Operational </a:t>
            </a:r>
            <a:r>
              <a:rPr lang="en-US" altLang="ja-JP" sz="16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conditions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35" name="テキスト ボックス 134"/>
          <p:cNvSpPr txBox="1"/>
          <p:nvPr/>
        </p:nvSpPr>
        <p:spPr>
          <a:xfrm>
            <a:off x="0" y="7578948"/>
            <a:ext cx="2916535" cy="1344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1050" dirty="0" smtClean="0">
                <a:solidFill>
                  <a:srgbClr val="FFFFFF"/>
                </a:solidFill>
                <a:latin typeface="Times New Roman"/>
                <a:cs typeface="Times New Roman"/>
              </a:rPr>
              <a:t>・</a:t>
            </a:r>
            <a:r>
              <a:rPr lang="en-US" altLang="ja-JP" sz="1050" dirty="0" smtClean="0">
                <a:solidFill>
                  <a:srgbClr val="FFFFFF"/>
                </a:solidFill>
                <a:latin typeface="Times New Roman"/>
                <a:cs typeface="Times New Roman"/>
              </a:rPr>
              <a:t>Windows </a:t>
            </a:r>
            <a:r>
              <a:rPr lang="en-US" altLang="ja-JP" sz="1050" dirty="0">
                <a:solidFill>
                  <a:srgbClr val="FFFFFF"/>
                </a:solidFill>
                <a:latin typeface="Times New Roman"/>
                <a:cs typeface="Times New Roman"/>
              </a:rPr>
              <a:t>Vista SP1</a:t>
            </a:r>
          </a:p>
          <a:p>
            <a:pPr>
              <a:lnSpc>
                <a:spcPct val="130000"/>
              </a:lnSpc>
            </a:pPr>
            <a:r>
              <a:rPr lang="ja-JP" altLang="en-US" sz="1050" dirty="0">
                <a:solidFill>
                  <a:srgbClr val="FFFFFF"/>
                </a:solidFill>
                <a:latin typeface="Times New Roman"/>
                <a:cs typeface="Times New Roman"/>
              </a:rPr>
              <a:t>・</a:t>
            </a:r>
            <a:r>
              <a:rPr lang="en-US" altLang="ja-JP" sz="1050" dirty="0">
                <a:solidFill>
                  <a:srgbClr val="FFFFFF"/>
                </a:solidFill>
                <a:latin typeface="Times New Roman"/>
                <a:cs typeface="Times New Roman"/>
              </a:rPr>
              <a:t>Windows 7</a:t>
            </a:r>
          </a:p>
          <a:p>
            <a:pPr>
              <a:lnSpc>
                <a:spcPct val="130000"/>
              </a:lnSpc>
            </a:pPr>
            <a:r>
              <a:rPr lang="ja-JP" altLang="en-US" sz="1050" dirty="0">
                <a:solidFill>
                  <a:srgbClr val="FFFFFF"/>
                </a:solidFill>
                <a:latin typeface="Times New Roman"/>
                <a:cs typeface="Times New Roman"/>
              </a:rPr>
              <a:t>・</a:t>
            </a:r>
            <a:r>
              <a:rPr lang="en-US" altLang="ja-JP" sz="1050" dirty="0">
                <a:solidFill>
                  <a:srgbClr val="FFFFFF"/>
                </a:solidFill>
                <a:latin typeface="Times New Roman"/>
                <a:cs typeface="Times New Roman"/>
              </a:rPr>
              <a:t>Windows 8</a:t>
            </a:r>
            <a:r>
              <a:rPr lang="ja-JP" altLang="en-US" sz="1050" dirty="0">
                <a:solidFill>
                  <a:srgbClr val="FFFFFF"/>
                </a:solidFill>
                <a:latin typeface="Times New Roman"/>
                <a:cs typeface="Times New Roman"/>
              </a:rPr>
              <a:t>、</a:t>
            </a:r>
            <a:r>
              <a:rPr lang="en-US" altLang="ja-JP" sz="1050" dirty="0">
                <a:solidFill>
                  <a:srgbClr val="FFFFFF"/>
                </a:solidFill>
                <a:latin typeface="Times New Roman"/>
                <a:cs typeface="Times New Roman"/>
              </a:rPr>
              <a:t>Windows 8.1</a:t>
            </a:r>
          </a:p>
          <a:p>
            <a:pPr>
              <a:lnSpc>
                <a:spcPct val="130000"/>
              </a:lnSpc>
            </a:pPr>
            <a:r>
              <a:rPr lang="ja-JP" altLang="en-US" sz="1050" dirty="0">
                <a:solidFill>
                  <a:srgbClr val="FFFFFF"/>
                </a:solidFill>
                <a:latin typeface="Times New Roman"/>
                <a:cs typeface="Times New Roman"/>
              </a:rPr>
              <a:t>・</a:t>
            </a:r>
            <a:r>
              <a:rPr lang="en-US" altLang="ja-JP" sz="1050" dirty="0">
                <a:solidFill>
                  <a:srgbClr val="FFFFFF"/>
                </a:solidFill>
                <a:latin typeface="Times New Roman"/>
                <a:cs typeface="Times New Roman"/>
              </a:rPr>
              <a:t>Windows 10</a:t>
            </a:r>
          </a:p>
          <a:p>
            <a:pPr>
              <a:lnSpc>
                <a:spcPct val="130000"/>
              </a:lnSpc>
            </a:pPr>
            <a:r>
              <a:rPr lang="en-US" altLang="ja-JP" sz="1050" dirty="0">
                <a:solidFill>
                  <a:srgbClr val="FFFFFF"/>
                </a:solidFill>
                <a:latin typeface="Times New Roman"/>
                <a:cs typeface="Times New Roman"/>
              </a:rPr>
              <a:t> Operation is not always guaranteed on PC</a:t>
            </a:r>
          </a:p>
          <a:p>
            <a:pPr>
              <a:lnSpc>
                <a:spcPct val="130000"/>
              </a:lnSpc>
            </a:pPr>
            <a:r>
              <a:rPr lang="en-US" altLang="ja-JP" sz="1050" dirty="0">
                <a:solidFill>
                  <a:srgbClr val="FFFFFF"/>
                </a:solidFill>
                <a:latin typeface="Times New Roman"/>
                <a:cs typeface="Times New Roman"/>
              </a:rPr>
              <a:t> with above Windows OS. </a:t>
            </a:r>
            <a:endParaRPr lang="en-US" altLang="ja-JP" sz="1050" dirty="0" smtClean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060551" y="6426820"/>
            <a:ext cx="4320480" cy="2402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ja-JP" sz="1800" dirty="0" smtClean="0">
                <a:latin typeface="Times New Roman"/>
                <a:cs typeface="Times New Roman"/>
              </a:rPr>
              <a:t>Application</a:t>
            </a:r>
          </a:p>
          <a:p>
            <a:pPr>
              <a:lnSpc>
                <a:spcPct val="130000"/>
              </a:lnSpc>
            </a:pPr>
            <a:endParaRPr lang="en-US" altLang="ja-JP" sz="1400" u="sng" dirty="0">
              <a:latin typeface="Times New Roman"/>
              <a:cs typeface="Times New Roman"/>
            </a:endParaRPr>
          </a:p>
          <a:p>
            <a:pPr>
              <a:lnSpc>
                <a:spcPct val="130000"/>
              </a:lnSpc>
            </a:pPr>
            <a:r>
              <a:rPr lang="ja-JP" altLang="en-US" sz="1400" dirty="0" smtClean="0">
                <a:latin typeface="Times New Roman"/>
                <a:cs typeface="Times New Roman"/>
              </a:rPr>
              <a:t>・</a:t>
            </a:r>
            <a:r>
              <a:rPr lang="en-US" altLang="ja-JP" sz="1400" dirty="0" smtClean="0">
                <a:latin typeface="Times New Roman"/>
                <a:cs typeface="Times New Roman"/>
              </a:rPr>
              <a:t> </a:t>
            </a:r>
            <a:r>
              <a:rPr lang="en-US" altLang="ja-JP" sz="1400" dirty="0">
                <a:latin typeface="Times New Roman"/>
                <a:cs typeface="Times New Roman"/>
              </a:rPr>
              <a:t>Laser processing and laser microscope</a:t>
            </a:r>
          </a:p>
          <a:p>
            <a:pPr>
              <a:lnSpc>
                <a:spcPct val="130000"/>
              </a:lnSpc>
            </a:pPr>
            <a:r>
              <a:rPr lang="en-US" altLang="ja-JP" sz="1400" dirty="0" smtClean="0">
                <a:latin typeface="Times New Roman"/>
                <a:cs typeface="Times New Roman"/>
              </a:rPr>
              <a:t>•  OCT</a:t>
            </a:r>
            <a:endParaRPr lang="en-US" altLang="ja-JP" sz="1400" dirty="0">
              <a:latin typeface="Times New Roman"/>
              <a:cs typeface="Times New Roman"/>
            </a:endParaRPr>
          </a:p>
          <a:p>
            <a:pPr>
              <a:lnSpc>
                <a:spcPct val="130000"/>
              </a:lnSpc>
            </a:pPr>
            <a:r>
              <a:rPr lang="en-US" altLang="ja-JP" sz="1400" dirty="0" smtClean="0">
                <a:latin typeface="Times New Roman"/>
                <a:cs typeface="Times New Roman"/>
              </a:rPr>
              <a:t>•  Development </a:t>
            </a:r>
            <a:r>
              <a:rPr lang="en-US" altLang="ja-JP" sz="1400" dirty="0">
                <a:latin typeface="Times New Roman"/>
                <a:cs typeface="Times New Roman"/>
              </a:rPr>
              <a:t>for laser light source</a:t>
            </a:r>
          </a:p>
          <a:p>
            <a:pPr>
              <a:lnSpc>
                <a:spcPct val="130000"/>
              </a:lnSpc>
            </a:pPr>
            <a:r>
              <a:rPr lang="en-US" altLang="ja-JP" sz="1400" dirty="0" smtClean="0">
                <a:latin typeface="Times New Roman"/>
                <a:cs typeface="Times New Roman"/>
              </a:rPr>
              <a:t>•  THz </a:t>
            </a:r>
            <a:r>
              <a:rPr lang="en-US" altLang="ja-JP" sz="1400" dirty="0">
                <a:latin typeface="Times New Roman"/>
                <a:cs typeface="Times New Roman"/>
              </a:rPr>
              <a:t>wave generation</a:t>
            </a:r>
          </a:p>
          <a:p>
            <a:pPr>
              <a:lnSpc>
                <a:spcPct val="130000"/>
              </a:lnSpc>
            </a:pPr>
            <a:r>
              <a:rPr lang="en-US" altLang="ja-JP" sz="1400" dirty="0" smtClean="0">
                <a:latin typeface="Times New Roman"/>
                <a:cs typeface="Times New Roman"/>
              </a:rPr>
              <a:t>•  Evaluation </a:t>
            </a:r>
            <a:r>
              <a:rPr lang="en-US" altLang="ja-JP" sz="1400" dirty="0">
                <a:latin typeface="Times New Roman"/>
                <a:cs typeface="Times New Roman"/>
              </a:rPr>
              <a:t>for material property</a:t>
            </a:r>
          </a:p>
          <a:p>
            <a:pPr>
              <a:lnSpc>
                <a:spcPct val="130000"/>
              </a:lnSpc>
            </a:pPr>
            <a:r>
              <a:rPr lang="en-US" altLang="ja-JP" sz="1400" dirty="0" smtClean="0">
                <a:latin typeface="Times New Roman"/>
                <a:cs typeface="Times New Roman"/>
              </a:rPr>
              <a:t>•  Education </a:t>
            </a:r>
            <a:r>
              <a:rPr lang="en-US" altLang="ja-JP" sz="1400" dirty="0">
                <a:latin typeface="Times New Roman"/>
                <a:cs typeface="Times New Roman"/>
              </a:rPr>
              <a:t>and training on laser </a:t>
            </a:r>
            <a:endParaRPr lang="ja-JP" altLang="en-US" sz="1400" dirty="0" smtClean="0">
              <a:latin typeface="Times New Roman"/>
              <a:cs typeface="Times New Roman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0" y="4626620"/>
            <a:ext cx="12398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>
                <a:solidFill>
                  <a:schemeClr val="bg1"/>
                </a:solidFill>
              </a:rPr>
              <a:t>Composition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5503" y="4914652"/>
            <a:ext cx="2739993" cy="1043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ja-JP" sz="1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  Software</a:t>
            </a:r>
            <a:endParaRPr lang="en-US" altLang="ja-JP" sz="120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>
              <a:lnSpc>
                <a:spcPct val="130000"/>
              </a:lnSpc>
            </a:pPr>
            <a:r>
              <a:rPr lang="en-US" altLang="ja-JP"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1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 Power </a:t>
            </a:r>
            <a:r>
              <a:rPr lang="en-US" altLang="ja-JP" sz="1200" dirty="0">
                <a:solidFill>
                  <a:srgbClr val="FFFFFF"/>
                </a:solidFill>
                <a:latin typeface="Times New Roman"/>
                <a:cs typeface="Times New Roman"/>
              </a:rPr>
              <a:t>adapter</a:t>
            </a:r>
          </a:p>
          <a:p>
            <a:pPr>
              <a:lnSpc>
                <a:spcPct val="130000"/>
              </a:lnSpc>
            </a:pPr>
            <a:r>
              <a:rPr lang="en-US" altLang="ja-JP"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1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 Laser </a:t>
            </a:r>
            <a:r>
              <a:rPr lang="en-US" altLang="ja-JP" sz="1200" dirty="0">
                <a:solidFill>
                  <a:srgbClr val="FFFFFF"/>
                </a:solidFill>
                <a:latin typeface="Times New Roman"/>
                <a:cs typeface="Times New Roman"/>
              </a:rPr>
              <a:t>beam receiving</a:t>
            </a:r>
          </a:p>
          <a:p>
            <a:pPr>
              <a:lnSpc>
                <a:spcPct val="130000"/>
              </a:lnSpc>
            </a:pPr>
            <a:r>
              <a:rPr lang="en-US" altLang="ja-JP"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1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 (</a:t>
            </a:r>
            <a:r>
              <a:rPr lang="en-US" altLang="ja-JP" sz="1200" dirty="0">
                <a:solidFill>
                  <a:srgbClr val="FFFFFF"/>
                </a:solidFill>
                <a:latin typeface="Times New Roman"/>
                <a:cs typeface="Times New Roman"/>
              </a:rPr>
              <a:t>including CCD camera) </a:t>
            </a:r>
            <a:endParaRPr lang="en-US" altLang="ja-JP" sz="1050" dirty="0" smtClean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0" y="5994772"/>
            <a:ext cx="17867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>
                <a:solidFill>
                  <a:schemeClr val="bg1"/>
                </a:solidFill>
              </a:rPr>
              <a:t>Price and lead time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0" y="6282804"/>
            <a:ext cx="2739993" cy="1043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ja-JP" sz="1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    Price</a:t>
            </a:r>
            <a:r>
              <a:rPr lang="ja-JP" altLang="en-US" sz="1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：</a:t>
            </a:r>
            <a:r>
              <a:rPr lang="en-US" altLang="ja-JP" sz="1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USD 14,800 </a:t>
            </a:r>
            <a:r>
              <a:rPr lang="en-US" altLang="ja-JP" sz="1200" dirty="0">
                <a:solidFill>
                  <a:srgbClr val="FFFFFF"/>
                </a:solidFill>
                <a:latin typeface="Times New Roman"/>
                <a:cs typeface="Times New Roman"/>
              </a:rPr>
              <a:t>(Ex-works Japan)</a:t>
            </a:r>
          </a:p>
          <a:p>
            <a:pPr>
              <a:lnSpc>
                <a:spcPct val="130000"/>
              </a:lnSpc>
            </a:pPr>
            <a:r>
              <a:rPr lang="en-US" altLang="ja-JP"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1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             </a:t>
            </a:r>
            <a:r>
              <a:rPr lang="ja-JP" altLang="en-US" sz="1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（</a:t>
            </a:r>
            <a:r>
              <a:rPr lang="en-US" altLang="ja-JP" sz="1200" dirty="0">
                <a:solidFill>
                  <a:srgbClr val="FFFFFF"/>
                </a:solidFill>
                <a:latin typeface="Times New Roman"/>
                <a:cs typeface="Times New Roman"/>
              </a:rPr>
              <a:t>without Tax</a:t>
            </a:r>
            <a:r>
              <a:rPr lang="ja-JP" altLang="en-US" sz="1200" dirty="0">
                <a:solidFill>
                  <a:srgbClr val="FFFFFF"/>
                </a:solidFill>
                <a:latin typeface="Times New Roman"/>
                <a:cs typeface="Times New Roman"/>
              </a:rPr>
              <a:t>）</a:t>
            </a:r>
          </a:p>
          <a:p>
            <a:pPr>
              <a:lnSpc>
                <a:spcPct val="130000"/>
              </a:lnSpc>
            </a:pPr>
            <a:r>
              <a:rPr lang="ja-JP" altLang="en-US"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1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  Lead </a:t>
            </a:r>
            <a:r>
              <a:rPr lang="en-US" altLang="ja-JP" sz="1200" dirty="0">
                <a:solidFill>
                  <a:srgbClr val="FFFFFF"/>
                </a:solidFill>
                <a:latin typeface="Times New Roman"/>
                <a:cs typeface="Times New Roman"/>
              </a:rPr>
              <a:t>time</a:t>
            </a:r>
            <a:r>
              <a:rPr lang="ja-JP" altLang="en-US" sz="1200" dirty="0">
                <a:solidFill>
                  <a:srgbClr val="FFFFFF"/>
                </a:solidFill>
                <a:latin typeface="Times New Roman"/>
                <a:cs typeface="Times New Roman"/>
              </a:rPr>
              <a:t>： </a:t>
            </a:r>
            <a:r>
              <a:rPr lang="en-US" altLang="ja-JP" sz="1200" dirty="0">
                <a:solidFill>
                  <a:srgbClr val="FFFFFF"/>
                </a:solidFill>
                <a:latin typeface="Times New Roman"/>
                <a:cs typeface="Times New Roman"/>
              </a:rPr>
              <a:t>Around 1 - 1.5 months</a:t>
            </a:r>
          </a:p>
          <a:p>
            <a:pPr>
              <a:lnSpc>
                <a:spcPct val="130000"/>
              </a:lnSpc>
            </a:pPr>
            <a:r>
              <a:rPr lang="en-US" altLang="ja-JP"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1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                              after </a:t>
            </a:r>
            <a:r>
              <a:rPr lang="en-US" altLang="ja-JP" sz="1200" dirty="0">
                <a:solidFill>
                  <a:srgbClr val="FFFFFF"/>
                </a:solidFill>
                <a:latin typeface="Times New Roman"/>
                <a:cs typeface="Times New Roman"/>
              </a:rPr>
              <a:t>order receipt </a:t>
            </a:r>
            <a:endParaRPr lang="en-US" altLang="ja-JP" sz="1200" dirty="0" smtClean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269821" y="4122564"/>
            <a:ext cx="216024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ja-JP" altLang="en-US" sz="1400" dirty="0" smtClean="0">
                <a:latin typeface="+mj-ea"/>
                <a:ea typeface="+mj-ea"/>
                <a:cs typeface="Times New Roman"/>
              </a:rPr>
              <a:t>　</a:t>
            </a:r>
            <a:r>
              <a:rPr lang="en-US" altLang="ja-JP" sz="1400" dirty="0" smtClean="0">
                <a:latin typeface="+mj-ea"/>
                <a:ea typeface="+mj-ea"/>
                <a:cs typeface="Times New Roman"/>
              </a:rPr>
              <a:t>Image</a:t>
            </a:r>
            <a:r>
              <a:rPr lang="en-US" altLang="ja-JP" sz="1400" dirty="0">
                <a:latin typeface="+mj-ea"/>
                <a:ea typeface="+mj-ea"/>
                <a:cs typeface="Times New Roman"/>
              </a:rPr>
              <a:t>/</a:t>
            </a:r>
            <a:r>
              <a:rPr lang="en-US" altLang="ja-JP" sz="1400" dirty="0" err="1">
                <a:latin typeface="+mj-ea"/>
                <a:ea typeface="+mj-ea"/>
                <a:cs typeface="Times New Roman"/>
              </a:rPr>
              <a:t>LaseView</a:t>
            </a:r>
            <a:r>
              <a:rPr lang="en-US" altLang="ja-JP" sz="1400" dirty="0">
                <a:latin typeface="+mj-ea"/>
                <a:ea typeface="+mj-ea"/>
                <a:cs typeface="Times New Roman"/>
              </a:rPr>
              <a:t>-LHB</a:t>
            </a:r>
            <a:endParaRPr lang="ja-JP" altLang="en-US" sz="1400" dirty="0" smtClean="0">
              <a:latin typeface="+mj-ea"/>
              <a:ea typeface="+mj-ea"/>
              <a:cs typeface="Times New Roman"/>
            </a:endParaRPr>
          </a:p>
        </p:txBody>
      </p:sp>
      <p:pic>
        <p:nvPicPr>
          <p:cNvPr id="2" name="図 1" descr="スクリーンショット 2016-03-22 17.21.17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2414" y="1242244"/>
            <a:ext cx="4088849" cy="2736304"/>
          </a:xfrm>
          <a:prstGeom prst="rect">
            <a:avLst/>
          </a:prstGeom>
        </p:spPr>
      </p:pic>
      <p:sp>
        <p:nvSpPr>
          <p:cNvPr id="20" name="テキスト ボックス 19"/>
          <p:cNvSpPr txBox="1"/>
          <p:nvPr/>
        </p:nvSpPr>
        <p:spPr>
          <a:xfrm>
            <a:off x="-5705" y="9091116"/>
            <a:ext cx="28323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 smtClean="0">
                <a:solidFill>
                  <a:schemeClr val="bg1"/>
                </a:solidFill>
              </a:rPr>
              <a:t>For </a:t>
            </a:r>
            <a:r>
              <a:rPr lang="en-US" altLang="ja-JP" sz="1000" dirty="0">
                <a:solidFill>
                  <a:schemeClr val="bg1"/>
                </a:solidFill>
              </a:rPr>
              <a:t>further product information</a:t>
            </a:r>
            <a:r>
              <a:rPr lang="en-US" altLang="ja-JP" sz="1000" dirty="0" smtClean="0">
                <a:solidFill>
                  <a:schemeClr val="bg1"/>
                </a:solidFill>
              </a:rPr>
              <a:t>,</a:t>
            </a:r>
          </a:p>
          <a:p>
            <a:r>
              <a:rPr lang="en-US" altLang="ja-JP" sz="1000" dirty="0" smtClean="0">
                <a:solidFill>
                  <a:schemeClr val="bg1"/>
                </a:solidFill>
              </a:rPr>
              <a:t> </a:t>
            </a:r>
            <a:br>
              <a:rPr lang="en-US" altLang="ja-JP" sz="1000" dirty="0" smtClean="0">
                <a:solidFill>
                  <a:schemeClr val="bg1"/>
                </a:solidFill>
              </a:rPr>
            </a:br>
            <a:r>
              <a:rPr lang="en-US" altLang="ja-JP" sz="1000" dirty="0" smtClean="0">
                <a:hlinkClick r:id="rId5"/>
              </a:rPr>
              <a:t>http</a:t>
            </a:r>
            <a:r>
              <a:rPr lang="en-US" altLang="ja-JP" sz="1000" dirty="0">
                <a:hlinkClick r:id="rId5"/>
              </a:rPr>
              <a:t>://en.symphotony.com/pick-upproductsbeam</a:t>
            </a:r>
            <a:r>
              <a:rPr lang="en-US" altLang="ja-JP" sz="1000" dirty="0" smtClean="0">
                <a:hlinkClick r:id="rId5"/>
              </a:rPr>
              <a:t>-</a:t>
            </a:r>
          </a:p>
          <a:p>
            <a:r>
              <a:rPr lang="en-US" altLang="ja-JP" sz="1000" dirty="0" smtClean="0">
                <a:hlinkClick r:id="rId5"/>
              </a:rPr>
              <a:t>profiler</a:t>
            </a:r>
            <a:r>
              <a:rPr lang="en-US" altLang="ja-JP" sz="1000" dirty="0">
                <a:hlinkClick r:id="rId5"/>
              </a:rPr>
              <a:t>-for-large-diameter-andhigh-power</a:t>
            </a:r>
            <a:r>
              <a:rPr lang="en-US" altLang="ja-JP" sz="1000" dirty="0" smtClean="0">
                <a:hlinkClick r:id="rId5"/>
              </a:rPr>
              <a:t>/</a:t>
            </a:r>
            <a:endParaRPr lang="en-US" altLang="ja-JP" sz="1000" dirty="0" smtClean="0"/>
          </a:p>
        </p:txBody>
      </p:sp>
    </p:spTree>
    <p:extLst>
      <p:ext uri="{BB962C8B-B14F-4D97-AF65-F5344CB8AC3E}">
        <p14:creationId xmlns:p14="http://schemas.microsoft.com/office/powerpoint/2010/main" val="1370628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6300911" y="90116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K</a:t>
            </a:r>
            <a:r>
              <a:rPr kumimoji="1" lang="en-US" altLang="ja-JP" sz="2800" dirty="0" err="1" smtClean="0">
                <a:latin typeface="Times New Roman"/>
                <a:cs typeface="Times New Roman"/>
              </a:rPr>
              <a:t>o</a:t>
            </a:r>
            <a:r>
              <a:rPr kumimoji="1" lang="en-US" altLang="ja-JP" sz="2800" dirty="0" err="1" smtClean="0">
                <a:solidFill>
                  <a:srgbClr val="008000"/>
                </a:solidFill>
                <a:latin typeface="Times New Roman"/>
                <a:cs typeface="Times New Roman"/>
              </a:rPr>
              <a:t>k</a:t>
            </a:r>
            <a:r>
              <a:rPr kumimoji="1" lang="en-US" altLang="ja-JP" sz="2800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y</a:t>
            </a:r>
            <a:r>
              <a:rPr kumimoji="1" lang="en-US" altLang="ja-JP" sz="2800" dirty="0" err="1" smtClean="0">
                <a:latin typeface="Times New Roman"/>
                <a:cs typeface="Times New Roman"/>
              </a:rPr>
              <a:t>o</a:t>
            </a:r>
            <a:endParaRPr kumimoji="1" lang="ja-JP" altLang="en-US" sz="2800" dirty="0">
              <a:latin typeface="Times New Roman"/>
              <a:cs typeface="Times New Roman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4140671" y="1170236"/>
            <a:ext cx="3420592" cy="3162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endParaRPr lang="en-US" altLang="ja-JP" sz="1400" dirty="0" smtClean="0"/>
          </a:p>
          <a:p>
            <a:pPr>
              <a:lnSpc>
                <a:spcPct val="130000"/>
              </a:lnSpc>
            </a:pPr>
            <a:r>
              <a:rPr lang="en-US" altLang="ja-JP" sz="1400" dirty="0" smtClean="0"/>
              <a:t>• Line profile</a:t>
            </a:r>
          </a:p>
          <a:p>
            <a:pPr>
              <a:lnSpc>
                <a:spcPct val="130000"/>
              </a:lnSpc>
            </a:pPr>
            <a:endParaRPr lang="en-US" altLang="ja-JP" sz="1400" dirty="0" smtClean="0"/>
          </a:p>
          <a:p>
            <a:pPr>
              <a:lnSpc>
                <a:spcPct val="130000"/>
              </a:lnSpc>
            </a:pPr>
            <a:r>
              <a:rPr lang="en-US" altLang="ja-JP" sz="1400" dirty="0" smtClean="0"/>
              <a:t>• Integration profile</a:t>
            </a:r>
          </a:p>
          <a:p>
            <a:pPr>
              <a:lnSpc>
                <a:spcPct val="130000"/>
              </a:lnSpc>
            </a:pPr>
            <a:endParaRPr lang="en-US" altLang="ja-JP" sz="1400" dirty="0" smtClean="0"/>
          </a:p>
          <a:p>
            <a:pPr>
              <a:lnSpc>
                <a:spcPct val="130000"/>
              </a:lnSpc>
            </a:pPr>
            <a:r>
              <a:rPr lang="en-US" altLang="ja-JP" sz="1400" dirty="0" smtClean="0"/>
              <a:t>• Maximum intensity projection</a:t>
            </a:r>
          </a:p>
          <a:p>
            <a:pPr>
              <a:lnSpc>
                <a:spcPct val="130000"/>
              </a:lnSpc>
            </a:pPr>
            <a:endParaRPr lang="en-US" altLang="ja-JP" sz="1400" dirty="0" smtClean="0"/>
          </a:p>
          <a:p>
            <a:pPr>
              <a:lnSpc>
                <a:spcPct val="130000"/>
              </a:lnSpc>
            </a:pPr>
            <a:r>
              <a:rPr lang="en-US" altLang="ja-JP" sz="1400" dirty="0" smtClean="0"/>
              <a:t>• Point - point distance</a:t>
            </a:r>
          </a:p>
          <a:p>
            <a:pPr>
              <a:lnSpc>
                <a:spcPct val="130000"/>
              </a:lnSpc>
            </a:pPr>
            <a:endParaRPr lang="en-US" altLang="ja-JP" sz="1400" dirty="0" smtClean="0"/>
          </a:p>
          <a:p>
            <a:pPr>
              <a:lnSpc>
                <a:spcPct val="130000"/>
              </a:lnSpc>
            </a:pPr>
            <a:r>
              <a:rPr lang="en-US" altLang="ja-JP" sz="1400" dirty="0" smtClean="0"/>
              <a:t>• Peak integration </a:t>
            </a:r>
          </a:p>
          <a:p>
            <a:pPr>
              <a:lnSpc>
                <a:spcPct val="130000"/>
              </a:lnSpc>
            </a:pPr>
            <a:endParaRPr lang="en-US" altLang="ja-JP" sz="1400" dirty="0" smtClean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08223" y="738188"/>
            <a:ext cx="16789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>
                <a:solidFill>
                  <a:schemeClr val="accent2"/>
                </a:solidFill>
              </a:rPr>
              <a:t>Analysis functions</a:t>
            </a:r>
            <a:endParaRPr kumimoji="1" lang="ja-JP" altLang="en-US" sz="1600" dirty="0">
              <a:solidFill>
                <a:schemeClr val="accent2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836415" y="9883204"/>
            <a:ext cx="4272831" cy="714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ja-JP" sz="1050" dirty="0">
                <a:latin typeface="Times New Roman"/>
                <a:cs typeface="Times New Roman"/>
              </a:rPr>
              <a:t>No.5 </a:t>
            </a:r>
            <a:r>
              <a:rPr lang="en-US" altLang="ja-JP" sz="1050" dirty="0" err="1">
                <a:latin typeface="Times New Roman"/>
                <a:cs typeface="Times New Roman"/>
              </a:rPr>
              <a:t>Hase</a:t>
            </a:r>
            <a:r>
              <a:rPr lang="en-US" altLang="ja-JP" sz="1050" dirty="0">
                <a:latin typeface="Times New Roman"/>
                <a:cs typeface="Times New Roman"/>
              </a:rPr>
              <a:t> Bldg. 2F, 637, </a:t>
            </a:r>
            <a:r>
              <a:rPr lang="en-US" altLang="ja-JP" sz="1050" dirty="0" err="1">
                <a:latin typeface="Times New Roman"/>
                <a:cs typeface="Times New Roman"/>
              </a:rPr>
              <a:t>Suiginyacho</a:t>
            </a:r>
            <a:r>
              <a:rPr lang="en-US" altLang="ja-JP" sz="1050" dirty="0">
                <a:latin typeface="Times New Roman"/>
                <a:cs typeface="Times New Roman"/>
              </a:rPr>
              <a:t>, Shimogyo-</a:t>
            </a:r>
            <a:r>
              <a:rPr lang="en-US" altLang="ja-JP" sz="1050" dirty="0" err="1">
                <a:latin typeface="Times New Roman"/>
                <a:cs typeface="Times New Roman"/>
              </a:rPr>
              <a:t>ku</a:t>
            </a:r>
            <a:endParaRPr lang="en-US" altLang="ja-JP" sz="1050" dirty="0">
              <a:latin typeface="Times New Roman"/>
              <a:cs typeface="Times New Roman"/>
            </a:endParaRPr>
          </a:p>
          <a:p>
            <a:pPr>
              <a:lnSpc>
                <a:spcPct val="130000"/>
              </a:lnSpc>
            </a:pPr>
            <a:r>
              <a:rPr lang="en-US" altLang="ja-JP" sz="1050" dirty="0" err="1">
                <a:latin typeface="Times New Roman"/>
                <a:cs typeface="Times New Roman"/>
              </a:rPr>
              <a:t>kyoto-shi</a:t>
            </a:r>
            <a:r>
              <a:rPr lang="en-US" altLang="ja-JP" sz="1050" dirty="0">
                <a:latin typeface="Times New Roman"/>
                <a:cs typeface="Times New Roman"/>
              </a:rPr>
              <a:t>, Kyoto, 600-8411, Japan</a:t>
            </a:r>
          </a:p>
          <a:p>
            <a:pPr>
              <a:lnSpc>
                <a:spcPct val="130000"/>
              </a:lnSpc>
            </a:pPr>
            <a:r>
              <a:rPr lang="en-US" altLang="ja-JP" sz="1050" dirty="0" smtClean="0">
                <a:latin typeface="Times New Roman"/>
                <a:cs typeface="Times New Roman"/>
              </a:rPr>
              <a:t>Email </a:t>
            </a:r>
            <a:r>
              <a:rPr lang="en-US" altLang="ja-JP" sz="1050" dirty="0">
                <a:latin typeface="Times New Roman"/>
                <a:cs typeface="Times New Roman"/>
              </a:rPr>
              <a:t>: </a:t>
            </a:r>
            <a:r>
              <a:rPr lang="en-US" altLang="ja-JP" sz="1050" dirty="0">
                <a:latin typeface="Times New Roman"/>
                <a:cs typeface="Times New Roman"/>
                <a:hlinkClick r:id="rId2"/>
              </a:rPr>
              <a:t>info@</a:t>
            </a:r>
            <a:r>
              <a:rPr lang="en-US" altLang="ja-JP" sz="1050" dirty="0" smtClean="0">
                <a:latin typeface="Times New Roman"/>
                <a:cs typeface="Times New Roman"/>
                <a:hlinkClick r:id="rId2"/>
              </a:rPr>
              <a:t>symphotony.com</a:t>
            </a:r>
            <a:r>
              <a:rPr lang="en-US" altLang="ja-JP" sz="1050" dirty="0" smtClean="0">
                <a:latin typeface="Times New Roman"/>
                <a:cs typeface="Times New Roman"/>
              </a:rPr>
              <a:t>   </a:t>
            </a:r>
            <a:r>
              <a:rPr lang="mr-IN" altLang="ja-JP" sz="1050" dirty="0">
                <a:latin typeface="Times New Roman"/>
                <a:cs typeface="Times New Roman"/>
              </a:rPr>
              <a:t> 81-70-6582-2430</a:t>
            </a:r>
            <a:r>
              <a:rPr lang="en-US" altLang="ja-JP" sz="1050" dirty="0">
                <a:latin typeface="Times New Roman"/>
                <a:cs typeface="Times New Roman"/>
              </a:rPr>
              <a:t>		</a:t>
            </a:r>
            <a:endParaRPr kumimoji="1" lang="ja-JP" altLang="en-US" sz="1050" dirty="0">
              <a:latin typeface="Times New Roman"/>
              <a:cs typeface="Times New Roman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900311" y="9379148"/>
            <a:ext cx="3168352" cy="303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ja-JP" sz="1100" dirty="0" smtClean="0"/>
              <a:t>For further information,</a:t>
            </a:r>
            <a:endParaRPr lang="ja-JP" altLang="en-US" sz="1100" dirty="0"/>
          </a:p>
        </p:txBody>
      </p:sp>
      <p:sp>
        <p:nvSpPr>
          <p:cNvPr id="23" name="正方形/長方形 22"/>
          <p:cNvSpPr/>
          <p:nvPr/>
        </p:nvSpPr>
        <p:spPr>
          <a:xfrm>
            <a:off x="875952" y="10285055"/>
            <a:ext cx="857796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00" dirty="0">
                <a:latin typeface="Times New Roman"/>
                <a:cs typeface="Times New Roman"/>
              </a:rPr>
              <a:t> Kokyo, Inc.</a:t>
            </a:r>
            <a:r>
              <a:rPr lang="ja-JP" altLang="en-US" sz="1000" dirty="0" smtClean="0"/>
              <a:t> </a:t>
            </a:r>
            <a:endParaRPr lang="ja-JP" altLang="en-US" sz="1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900311" y="988320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K</a:t>
            </a:r>
            <a:r>
              <a:rPr kumimoji="1" lang="en-US" altLang="ja-JP" dirty="0" err="1" smtClean="0">
                <a:latin typeface="Times New Roman"/>
                <a:cs typeface="Times New Roman"/>
              </a:rPr>
              <a:t>o</a:t>
            </a:r>
            <a:r>
              <a:rPr kumimoji="1" lang="en-US" altLang="ja-JP" dirty="0" err="1" smtClean="0">
                <a:solidFill>
                  <a:srgbClr val="008000"/>
                </a:solidFill>
                <a:latin typeface="Times New Roman"/>
                <a:cs typeface="Times New Roman"/>
              </a:rPr>
              <a:t>k</a:t>
            </a:r>
            <a:r>
              <a:rPr kumimoji="1" lang="en-US" altLang="ja-JP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y</a:t>
            </a:r>
            <a:r>
              <a:rPr kumimoji="1" lang="en-US" altLang="ja-JP" dirty="0" err="1" smtClean="0">
                <a:latin typeface="Times New Roman"/>
                <a:cs typeface="Times New Roman"/>
              </a:rPr>
              <a:t>o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23" y="1314252"/>
            <a:ext cx="3888432" cy="3081062"/>
          </a:xfrm>
          <a:prstGeom prst="rect">
            <a:avLst/>
          </a:prstGeom>
        </p:spPr>
      </p:pic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2694873"/>
              </p:ext>
            </p:extLst>
          </p:nvPr>
        </p:nvGraphicFramePr>
        <p:xfrm>
          <a:off x="540271" y="5202684"/>
          <a:ext cx="6264696" cy="29260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268252"/>
                <a:gridCol w="3996444"/>
              </a:tblGrid>
              <a:tr h="18002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endParaRPr kumimoji="1" lang="ja-JP" altLang="en-US" sz="1200" b="0" dirty="0">
                        <a:solidFill>
                          <a:srgbClr val="632523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kumimoji="1" lang="en-US" altLang="en-US" sz="1200" b="0" dirty="0" smtClean="0">
                          <a:solidFill>
                            <a:srgbClr val="632523"/>
                          </a:solidFill>
                          <a:latin typeface="+mj-ea"/>
                          <a:ea typeface="+mj-ea"/>
                        </a:rPr>
                        <a:t>Specification</a:t>
                      </a:r>
                      <a:endParaRPr kumimoji="1" lang="ja-JP" altLang="en-US" sz="1200" b="0" dirty="0">
                        <a:solidFill>
                          <a:srgbClr val="632523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18002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Measurement for acceptance surface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kumimoji="1" lang="it-IT" altLang="ja-JP" sz="1200" baseline="0" dirty="0" smtClean="0">
                          <a:latin typeface="+mj-ea"/>
                          <a:ea typeface="+mj-ea"/>
                        </a:rPr>
                        <a:t>50 × 50 mm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18002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kumimoji="1" lang="en-US" altLang="ja-JP" sz="1200" smtClean="0">
                          <a:latin typeface="+mj-ea"/>
                          <a:ea typeface="+mj-ea"/>
                        </a:rPr>
                        <a:t>Optics resolution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9569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aseline="0" dirty="0" smtClean="0">
                          <a:latin typeface="+mj-ea"/>
                          <a:ea typeface="+mj-ea"/>
                        </a:rPr>
                        <a:t>100 </a:t>
                      </a:r>
                      <a:r>
                        <a:rPr kumimoji="1" lang="en-US" altLang="ja-JP" sz="1200" baseline="0" dirty="0" err="1" smtClean="0">
                          <a:latin typeface="+mj-ea"/>
                          <a:ea typeface="+mj-ea"/>
                        </a:rPr>
                        <a:t>μm</a:t>
                      </a:r>
                      <a:endParaRPr kumimoji="1" lang="ja-JP" altLang="en-US" sz="1200" baseline="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18002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Measurement power density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kumimoji="1" lang="en-US" altLang="ja-JP" sz="1200" baseline="0" dirty="0" smtClean="0">
                          <a:latin typeface="+mj-ea"/>
                          <a:ea typeface="+mj-ea"/>
                        </a:rPr>
                        <a:t> 0.1 </a:t>
                      </a:r>
                      <a:r>
                        <a:rPr kumimoji="1" lang="en-US" altLang="en-US" sz="1200" baseline="0" dirty="0" smtClean="0">
                          <a:latin typeface="+mj-ea"/>
                          <a:ea typeface="+mj-ea"/>
                        </a:rPr>
                        <a:t>〜 </a:t>
                      </a:r>
                      <a:r>
                        <a:rPr kumimoji="1" lang="en-US" altLang="ja-JP" sz="1200" baseline="0" dirty="0" smtClean="0">
                          <a:latin typeface="+mj-ea"/>
                          <a:ea typeface="+mj-ea"/>
                        </a:rPr>
                        <a:t>100 W/cm2</a:t>
                      </a:r>
                    </a:p>
                    <a:p>
                      <a:pPr algn="ctr">
                        <a:lnSpc>
                          <a:spcPct val="130000"/>
                        </a:lnSpc>
                      </a:pPr>
                      <a:r>
                        <a:rPr kumimoji="1" lang="en-US" altLang="ja-JP" sz="1200" baseline="0" dirty="0" smtClean="0">
                          <a:latin typeface="+mj-ea"/>
                          <a:ea typeface="+mj-ea"/>
                        </a:rPr>
                        <a:t>(detection is adjustable depending on exposure time)</a:t>
                      </a:r>
                    </a:p>
                    <a:p>
                      <a:pPr algn="ctr">
                        <a:lnSpc>
                          <a:spcPct val="130000"/>
                        </a:lnSpc>
                      </a:pPr>
                      <a:r>
                        <a:rPr kumimoji="1" lang="en-US" altLang="ja-JP" sz="1200" baseline="0" dirty="0" smtClean="0">
                          <a:latin typeface="+mj-ea"/>
                          <a:ea typeface="+mj-ea"/>
                        </a:rPr>
                        <a:t>(1 </a:t>
                      </a:r>
                      <a:r>
                        <a:rPr kumimoji="1" lang="en-US" altLang="ja-JP" sz="1200" baseline="0" dirty="0" err="1" smtClean="0">
                          <a:latin typeface="+mj-ea"/>
                          <a:ea typeface="+mj-ea"/>
                        </a:rPr>
                        <a:t>mW</a:t>
                      </a:r>
                      <a:r>
                        <a:rPr kumimoji="1" lang="en-US" altLang="ja-JP" sz="1200" baseline="0" dirty="0" smtClean="0">
                          <a:latin typeface="+mj-ea"/>
                          <a:ea typeface="+mj-ea"/>
                        </a:rPr>
                        <a:t>/cm2 〜 is available by changing ND filter) </a:t>
                      </a:r>
                      <a:endParaRPr kumimoji="1" lang="ja-JP" altLang="en-US" sz="1200" baseline="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18002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Total irradiation power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Maximum</a:t>
                      </a:r>
                      <a:r>
                        <a:rPr kumimoji="1" lang="en-US" altLang="en-US" sz="1200" dirty="0" smtClean="0">
                          <a:latin typeface="+mj-ea"/>
                          <a:ea typeface="+mj-ea"/>
                        </a:rPr>
                        <a:t> </a:t>
                      </a:r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10 W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18002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Measurement wavelength range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kumimoji="1" lang="it-IT" altLang="ja-JP" sz="1200" dirty="0" smtClean="0">
                          <a:latin typeface="+mj-ea"/>
                          <a:ea typeface="+mj-ea"/>
                        </a:rPr>
                        <a:t>400 </a:t>
                      </a:r>
                      <a:r>
                        <a:rPr kumimoji="1" lang="en-US" altLang="en-US" sz="120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〜 </a:t>
                      </a:r>
                      <a:r>
                        <a:rPr kumimoji="1" lang="it-IT" altLang="ja-JP" sz="1200" dirty="0" smtClean="0">
                          <a:latin typeface="+mj-ea"/>
                          <a:ea typeface="+mj-ea"/>
                        </a:rPr>
                        <a:t>1100 nm</a:t>
                      </a:r>
                    </a:p>
                    <a:p>
                      <a:pPr algn="ctr">
                        <a:lnSpc>
                          <a:spcPct val="130000"/>
                        </a:lnSpc>
                      </a:pPr>
                      <a:r>
                        <a:rPr kumimoji="1" lang="it-IT" altLang="ja-JP" sz="1200" dirty="0" smtClean="0">
                          <a:latin typeface="+mj-ea"/>
                          <a:ea typeface="+mj-ea"/>
                        </a:rPr>
                        <a:t>(</a:t>
                      </a:r>
                      <a:r>
                        <a:rPr kumimoji="1" lang="it-IT" altLang="ja-JP" sz="1200" dirty="0" err="1" smtClean="0">
                          <a:latin typeface="+mj-ea"/>
                          <a:ea typeface="+mj-ea"/>
                        </a:rPr>
                        <a:t>Adjustment</a:t>
                      </a:r>
                      <a:r>
                        <a:rPr kumimoji="1" lang="it-IT" altLang="ja-JP" sz="1200" dirty="0" smtClean="0">
                          <a:latin typeface="+mj-ea"/>
                          <a:ea typeface="+mj-ea"/>
                        </a:rPr>
                        <a:t> </a:t>
                      </a:r>
                      <a:r>
                        <a:rPr kumimoji="1" lang="it-IT" altLang="ja-JP" sz="1200" dirty="0" err="1" smtClean="0">
                          <a:latin typeface="+mj-ea"/>
                          <a:ea typeface="+mj-ea"/>
                        </a:rPr>
                        <a:t>already</a:t>
                      </a:r>
                      <a:r>
                        <a:rPr kumimoji="1" lang="it-IT" altLang="ja-JP" sz="1200" dirty="0" smtClean="0">
                          <a:latin typeface="+mj-ea"/>
                          <a:ea typeface="+mj-ea"/>
                        </a:rPr>
                        <a:t> made on 532 nm or 932)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540271" y="8443044"/>
            <a:ext cx="57606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*</a:t>
            </a:r>
            <a:r>
              <a:rPr lang="en-US" altLang="ja-JP" sz="1400" dirty="0" smtClean="0"/>
              <a:t> Maximum </a:t>
            </a:r>
            <a:r>
              <a:rPr lang="en-US" altLang="ja-JP" sz="1400" dirty="0"/>
              <a:t>100 mm x 100 mm beam diameter is available.</a:t>
            </a:r>
          </a:p>
          <a:p>
            <a:r>
              <a:rPr lang="ja-JP" altLang="en-US" sz="1400" dirty="0" smtClean="0"/>
              <a:t>*</a:t>
            </a:r>
            <a:r>
              <a:rPr lang="en-US" altLang="ja-JP" sz="1400" dirty="0" smtClean="0"/>
              <a:t> Infrared </a:t>
            </a:r>
            <a:r>
              <a:rPr lang="en-US" altLang="ja-JP" sz="1400" dirty="0"/>
              <a:t>wavelength region is measureable by custom</a:t>
            </a:r>
            <a:r>
              <a:rPr lang="en-US" altLang="ja-JP" sz="1400" dirty="0" smtClean="0"/>
              <a:t>.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0" y="0"/>
            <a:ext cx="2916535" cy="37814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279646"/>
      </p:ext>
    </p:extLst>
  </p:cSld>
  <p:clrMapOvr>
    <a:masterClrMapping/>
  </p:clrMapOvr>
</p:sld>
</file>

<file path=ppt/theme/theme1.xml><?xml version="1.0" encoding="utf-8"?>
<a:theme xmlns:a="http://schemas.openxmlformats.org/drawingml/2006/main" name="21207_setsuden_cool-biz_po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C0C2046-F67C-48CC-AB48-94909F59CEC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21207_setsuden_cool-biz_poster</Template>
  <TotalTime>0</TotalTime>
  <Words>325</Words>
  <Application>Microsoft Macintosh PowerPoint</Application>
  <PresentationFormat>ユーザー設定</PresentationFormat>
  <Paragraphs>78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21207_setsuden_cool-biz_poster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2012-12-06T11:38:08Z</dcterms:created>
  <dcterms:modified xsi:type="dcterms:W3CDTF">2020-06-26T04:09:57Z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TC027769329991</vt:lpwstr>
  </property>
</Properties>
</file>